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889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65FB0-3FEA-471B-8DB9-E997D07A6385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CBB8F-698D-452C-A549-F5E4BB324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1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US" dirty="0"/>
              <a:t>Use the QR code to join today!</a:t>
            </a:r>
          </a:p>
          <a:p>
            <a:pPr marL="0" indent="0"/>
            <a:r>
              <a:rPr lang="en-US" dirty="0"/>
              <a:t>Membership fees: regular/industry ($160), early career ($70), graduate ($25), undergrad ($10), affiliate (45), student chapters </a:t>
            </a:r>
          </a:p>
        </p:txBody>
      </p:sp>
      <p:sp>
        <p:nvSpPr>
          <p:cNvPr id="165" name="Google Shape;16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1AAF8-D8CF-82C3-A4AB-DB3FE07B2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E00A9F-27E9-9BB8-9E93-8E5DE16BA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E07A5-8A9F-C449-70DC-980D45105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76A48-549A-A6A5-9878-19A83EC25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A7E7F-27ED-9805-6AF3-7224B04D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5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AB0F6-DC02-4A26-CC1D-3D5F8A4BC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DB2B4-FFD4-FE79-7709-974700AF4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68333-7CA8-696B-0196-B57F6766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19409-18C7-FA4B-BB54-57D6FD83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302B4-960D-9BAD-2DF7-096B21ACA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7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5E6FCC-D863-D1EC-0A2B-431E1707F6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CAC53-C45D-28E2-FE38-16B433A96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77442-D139-BF46-3E45-81D01837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4A583-00CA-C0C4-09C2-8C205DB95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285EF-729D-6FB2-DA0B-626509B8A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30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3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body" idx="1"/>
          </p:nvPr>
        </p:nvSpPr>
        <p:spPr>
          <a:xfrm>
            <a:off x="1131376" y="1200716"/>
            <a:ext cx="9874856" cy="811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body" idx="2"/>
          </p:nvPr>
        </p:nvSpPr>
        <p:spPr>
          <a:xfrm>
            <a:off x="1131376" y="2185179"/>
            <a:ext cx="9874856" cy="1089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6" name="Google Shape;16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69271" y="6384470"/>
            <a:ext cx="1691628" cy="327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366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57EC3-7562-38D5-8845-9632A4205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065AB-0CB4-E30E-4305-52472C4B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7AEEE-4E1F-3587-2A6A-1C5F3E22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AE3D4-6EB0-C57F-4095-96472D3E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E99CB-4298-FD41-AE43-ADA872689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3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62BEB-53A0-A682-D6B6-B0EB474D0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2F01D-BC25-8F0C-8B2C-A710A8464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405EC-EADD-B7AC-E609-B542C8406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9F60B-3D58-13DF-E332-DF3E3838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9CB9F-35CC-7B73-9517-300458212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65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9141B-ABB1-342C-16D7-68263D279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4E1B3-22ED-5269-F7CC-98D8AC8F4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E2BCA-44E3-D5AB-DC54-00E3FE17B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D22871-E92D-E4CE-4DB5-72E329E8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71F84-6B4E-053F-23BD-E2DECB9C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FFEC1-4A2E-1E53-0F94-1FB05276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7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A28F-55A2-9538-2F21-C3ACD609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ECA41-AEFF-0C49-2782-44D7617A7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3BA90-3D57-7251-486D-F2814A887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ACC0F5-CB1F-F4CF-C106-709FC956E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6802D3-B86F-1A2E-D029-E6FD8BE9D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B450C9-CB15-D1D4-71D1-7E8FBAC93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663C32-BCA5-BBEB-8E31-14D500B8F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04AE26-FDB5-2C6B-2AEA-9D260344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6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94DF1-FD92-D9E5-A046-43FCB3ABE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72B02C-C48C-46BC-8524-FF167693E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E8AF1-3CB3-F948-AEC6-15D9D73A9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F528CF-5951-C84E-579C-32A6EE7B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9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6BE9F8-A603-AC48-2659-2AC1E453F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15FF81-A9AA-5C57-97AE-B92C924D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32F53-9ADB-4A95-7841-EB8B982A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9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C8D84-E9A5-EDFF-4128-DF61D5F01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29BDF-CFB5-F86C-DB11-130B22CC6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C2CF4-EED3-EBDD-B723-DFA0A997E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C08D1-55FC-E516-44D5-88B5501C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63FB4-7CA3-7C82-3103-5071D6C3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669E0-651A-2549-B2C2-FDFCDC9A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3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364D-95BD-13C3-6B46-5A2037EF8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7A966C-A818-C8C4-B2AA-2185F7596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B71BD-821A-EFA1-9F6C-C383567D9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37743F-3A9A-92B9-F1D1-F8CCF3169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3141D-5713-ACA1-0F40-E3BDEB71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8490E-E972-E51C-D373-99CBBC9A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684C98-A552-F7C3-2B2A-6FDB6F3F5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9C38A-4294-5171-6E18-5AFA0899F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0A794-FA06-189F-4E34-2B6C786515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E6E82-7B9C-43D0-90B0-BC8C0CC4CE2F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C5E09-9E57-B17E-7B22-FAF4EB24B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AE804-B6ED-76C6-6385-D6E12F62A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3D80-093C-4EE4-91C4-40DFAEAC3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7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sbmb.org/advocacy" TargetMode="External"/><Relationship Id="rId13" Type="http://schemas.openxmlformats.org/officeDocument/2006/relationships/image" Target="../media/image7.png"/><Relationship Id="rId3" Type="http://schemas.openxmlformats.org/officeDocument/2006/relationships/hyperlink" Target="https://www.asbmb.org/journals-news" TargetMode="External"/><Relationship Id="rId7" Type="http://schemas.openxmlformats.org/officeDocument/2006/relationships/image" Target="../media/image5.jpeg"/><Relationship Id="rId12" Type="http://schemas.openxmlformats.org/officeDocument/2006/relationships/hyperlink" Target="https://asbmb.unm.edu/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wchines@salud.unm.edu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6.jpg"/><Relationship Id="rId5" Type="http://schemas.openxmlformats.org/officeDocument/2006/relationships/image" Target="../media/image3.png"/><Relationship Id="rId15" Type="http://schemas.openxmlformats.org/officeDocument/2006/relationships/hyperlink" Target="mailto:ldelorenzobarrios@salud.unm.edu" TargetMode="External"/><Relationship Id="rId10" Type="http://schemas.openxmlformats.org/officeDocument/2006/relationships/hyperlink" Target="https://www.asbmb.org/education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asbmb.org/career-resources" TargetMode="External"/><Relationship Id="rId14" Type="http://schemas.openxmlformats.org/officeDocument/2006/relationships/hyperlink" Target="mailto:asbmb@unm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98CE2832-69B0-8CB2-27C1-E490BD1909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766204" y="32047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Google Shape;145;p7">
            <a:hlinkClick r:id="rId3"/>
            <a:extLst>
              <a:ext uri="{FF2B5EF4-FFF2-40B4-BE49-F238E27FC236}">
                <a16:creationId xmlns:a16="http://schemas.microsoft.com/office/drawing/2014/main" id="{193AF408-8E1F-1618-295E-7591F8E383D4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5742" y="71520"/>
            <a:ext cx="1571225" cy="2031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47;p7">
            <a:hlinkClick r:id="rId3"/>
            <a:extLst>
              <a:ext uri="{FF2B5EF4-FFF2-40B4-BE49-F238E27FC236}">
                <a16:creationId xmlns:a16="http://schemas.microsoft.com/office/drawing/2014/main" id="{261B37E1-D7B2-2D26-A6AA-C787C5E296F3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7802" y="601922"/>
            <a:ext cx="1569165" cy="2013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46;p7" descr="A picture containing text, tre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B6544E38-9E46-FB35-1C36-8DA25EC3B2C4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0186" y="1165859"/>
            <a:ext cx="1585379" cy="2048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5;p8" descr="Chart, pie chart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48FDDF54-25BF-3872-A99F-C4CE91670A04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619822" y="1798320"/>
            <a:ext cx="1316547" cy="170773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hlinkClick r:id="rId8"/>
            <a:extLst>
              <a:ext uri="{FF2B5EF4-FFF2-40B4-BE49-F238E27FC236}">
                <a16:creationId xmlns:a16="http://schemas.microsoft.com/office/drawing/2014/main" id="{52239D74-9F8C-781B-94CA-5AD31E4E5115}"/>
              </a:ext>
            </a:extLst>
          </p:cNvPr>
          <p:cNvSpPr txBox="1"/>
          <p:nvPr/>
        </p:nvSpPr>
        <p:spPr>
          <a:xfrm>
            <a:off x="4423406" y="5485488"/>
            <a:ext cx="79468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FFFF"/>
                </a:solidFill>
                <a:effectLst/>
                <a:latin typeface="sofia-pro"/>
              </a:rPr>
              <a:t>The American Society for Biochemistry and Molecular Biology is an international nonprofit scientific </a:t>
            </a:r>
            <a:r>
              <a:rPr lang="en-US" dirty="0">
                <a:solidFill>
                  <a:srgbClr val="FFFFFF"/>
                </a:solidFill>
                <a:latin typeface="sofia-pro"/>
              </a:rPr>
              <a:t>&amp;</a:t>
            </a:r>
            <a:r>
              <a:rPr lang="en-US" b="0" i="0" dirty="0">
                <a:solidFill>
                  <a:srgbClr val="FFFFFF"/>
                </a:solidFill>
                <a:effectLst/>
                <a:latin typeface="sofia-pro"/>
              </a:rPr>
              <a:t> educational organization</a:t>
            </a:r>
            <a:r>
              <a:rPr lang="en-US" dirty="0">
                <a:solidFill>
                  <a:srgbClr val="FFFFFF"/>
                </a:solidFill>
                <a:latin typeface="sofia-pro"/>
              </a:rPr>
              <a:t> made up of </a:t>
            </a:r>
            <a:r>
              <a:rPr lang="en-US" b="0" i="0" dirty="0">
                <a:solidFill>
                  <a:srgbClr val="FFFFFF"/>
                </a:solidFill>
                <a:effectLst/>
                <a:latin typeface="sofia-pro"/>
              </a:rPr>
              <a:t>molecular life science  students, researchers, educators and industry professionals</a:t>
            </a:r>
          </a:p>
          <a:p>
            <a:endParaRPr lang="en-US" dirty="0"/>
          </a:p>
        </p:txBody>
      </p:sp>
      <p:sp>
        <p:nvSpPr>
          <p:cNvPr id="15" name="TextBox 14">
            <a:hlinkClick r:id="rId9"/>
            <a:extLst>
              <a:ext uri="{FF2B5EF4-FFF2-40B4-BE49-F238E27FC236}">
                <a16:creationId xmlns:a16="http://schemas.microsoft.com/office/drawing/2014/main" id="{3D621BBF-1988-0943-2690-F656A64A5665}"/>
              </a:ext>
            </a:extLst>
          </p:cNvPr>
          <p:cNvSpPr txBox="1"/>
          <p:nvPr/>
        </p:nvSpPr>
        <p:spPr>
          <a:xfrm>
            <a:off x="4609982" y="3686068"/>
            <a:ext cx="7591198" cy="180049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000" b="0" i="0" dirty="0">
                <a:solidFill>
                  <a:schemeClr val="bg1"/>
                </a:solidFill>
                <a:effectLst/>
                <a:latin typeface="sofia-pro"/>
              </a:rPr>
              <a:t>Career Development &amp; Professional Networking: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bg1"/>
              </a:solidFill>
              <a:latin typeface="sofia-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sofia-pro"/>
              </a:rPr>
              <a:t>Live workshops and on-demand content cover post-graduate study &amp; job market preparation, including mentorship, CVs &amp; resumes, communication &amp; presentation skills, and research &amp; publication processes.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sofia-pro"/>
              </a:rPr>
              <a:t>In-person &amp; virtual conferences, and a hosting platform for custom event creation, provide unlimited opportunities to connect regionally  &amp; nationally with peers &amp; professionals, learn about cutting edge research in progress, and present their own work.</a:t>
            </a:r>
            <a:endParaRPr lang="en-US" sz="1300" b="0" i="0" dirty="0">
              <a:solidFill>
                <a:schemeClr val="bg1"/>
              </a:solidFill>
              <a:effectLst/>
              <a:latin typeface="sofia-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i="0" dirty="0">
                <a:solidFill>
                  <a:schemeClr val="bg1"/>
                </a:solidFill>
                <a:effectLst/>
                <a:latin typeface="sofia-pro"/>
              </a:rPr>
              <a:t>Current job postings, </a:t>
            </a:r>
            <a:r>
              <a:rPr lang="en-US" sz="1300" dirty="0">
                <a:solidFill>
                  <a:schemeClr val="bg1"/>
                </a:solidFill>
                <a:latin typeface="sofia-pro"/>
              </a:rPr>
              <a:t>summer </a:t>
            </a:r>
            <a:r>
              <a:rPr lang="en-US" sz="1300">
                <a:solidFill>
                  <a:schemeClr val="bg1"/>
                </a:solidFill>
                <a:latin typeface="sofia-pro"/>
              </a:rPr>
              <a:t>internship locators, </a:t>
            </a:r>
            <a:r>
              <a:rPr lang="en-US" sz="1300" dirty="0">
                <a:solidFill>
                  <a:schemeClr val="bg1"/>
                </a:solidFill>
                <a:latin typeface="sofia-pro"/>
              </a:rPr>
              <a:t>and virtual career fair listings exponentiate opportunity.</a:t>
            </a:r>
          </a:p>
        </p:txBody>
      </p:sp>
      <p:sp>
        <p:nvSpPr>
          <p:cNvPr id="17" name="TextBox 16">
            <a:hlinkClick r:id="rId8"/>
            <a:extLst>
              <a:ext uri="{FF2B5EF4-FFF2-40B4-BE49-F238E27FC236}">
                <a16:creationId xmlns:a16="http://schemas.microsoft.com/office/drawing/2014/main" id="{F60099DA-6494-60C0-4096-F1A10F0D1105}"/>
              </a:ext>
            </a:extLst>
          </p:cNvPr>
          <p:cNvSpPr txBox="1"/>
          <p:nvPr/>
        </p:nvSpPr>
        <p:spPr>
          <a:xfrm>
            <a:off x="4609982" y="-46167"/>
            <a:ext cx="3000661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sofia-pro"/>
              </a:rPr>
              <a:t>Advocate for Science &amp; Society:</a:t>
            </a:r>
          </a:p>
          <a:p>
            <a:endParaRPr lang="en-US" sz="1400" dirty="0">
              <a:solidFill>
                <a:schemeClr val="bg1"/>
              </a:solidFill>
              <a:latin typeface="sofia-pro"/>
            </a:endParaRPr>
          </a:p>
          <a:p>
            <a:r>
              <a:rPr lang="en-US" sz="1400" dirty="0">
                <a:solidFill>
                  <a:schemeClr val="bg1"/>
                </a:solidFill>
                <a:latin typeface="sofia-pro"/>
              </a:rPr>
              <a:t>ASBMB  supports the 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sofia-pro"/>
              </a:rPr>
              <a:t>next generation of scientists by working with federal policymakers and science-related agencies to address emerging issues </a:t>
            </a:r>
            <a:r>
              <a:rPr lang="en-US" sz="1400" dirty="0">
                <a:solidFill>
                  <a:schemeClr val="bg1"/>
                </a:solidFill>
                <a:latin typeface="sofia-pro"/>
              </a:rPr>
              <a:t>through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sofia-pro"/>
              </a:rPr>
              <a:t>:</a:t>
            </a:r>
            <a:endParaRPr lang="en-US" sz="1600" dirty="0">
              <a:solidFill>
                <a:schemeClr val="bg1"/>
              </a:solidFill>
              <a:latin typeface="sofia-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sofia-pro"/>
              </a:rPr>
              <a:t>Pro-science legislation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sofia-pro"/>
              </a:rPr>
              <a:t>Increased funding for biomedical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sofia-pro"/>
              </a:rPr>
              <a:t>Promoting inclusivity and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sofia-pro"/>
              </a:rPr>
              <a:t> international collaboration</a:t>
            </a:r>
            <a:endParaRPr lang="en-US" sz="1400" dirty="0">
              <a:solidFill>
                <a:schemeClr val="bg1"/>
              </a:solidFill>
              <a:latin typeface="sofia-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sofia-pro"/>
              </a:rPr>
              <a:t>Advocacy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sofia-pro"/>
              </a:rPr>
              <a:t>Outreach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sofia-pro"/>
              </a:rPr>
              <a:t>Awards and scholarships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i="0" dirty="0">
              <a:solidFill>
                <a:schemeClr val="bg1"/>
              </a:solidFill>
              <a:effectLst/>
              <a:latin typeface="sofia-pro"/>
            </a:endParaRPr>
          </a:p>
        </p:txBody>
      </p:sp>
      <p:sp>
        <p:nvSpPr>
          <p:cNvPr id="4" name="TextBox 3">
            <a:hlinkClick r:id="rId10"/>
            <a:extLst>
              <a:ext uri="{FF2B5EF4-FFF2-40B4-BE49-F238E27FC236}">
                <a16:creationId xmlns:a16="http://schemas.microsoft.com/office/drawing/2014/main" id="{21569412-24FC-C9CB-CDF0-42638FC7EC57}"/>
              </a:ext>
            </a:extLst>
          </p:cNvPr>
          <p:cNvSpPr txBox="1"/>
          <p:nvPr/>
        </p:nvSpPr>
        <p:spPr>
          <a:xfrm>
            <a:off x="9180814" y="-51291"/>
            <a:ext cx="3011187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SzPts val="2000"/>
            </a:pPr>
            <a:r>
              <a:rPr lang="en-US" sz="2000" dirty="0">
                <a:solidFill>
                  <a:schemeClr val="bg1"/>
                </a:solidFill>
                <a:latin typeface="sofia-pro"/>
                <a:ea typeface="Arial"/>
                <a:cs typeface="Arial"/>
                <a:sym typeface="Arial"/>
              </a:rPr>
              <a:t>Research Publication &amp; Education</a:t>
            </a:r>
            <a:r>
              <a:rPr lang="en-US" dirty="0">
                <a:solidFill>
                  <a:schemeClr val="bg1"/>
                </a:solidFill>
                <a:latin typeface="sofia-pro"/>
                <a:ea typeface="Arial"/>
                <a:cs typeface="Arial"/>
                <a:sym typeface="Arial"/>
              </a:rPr>
              <a:t>:</a:t>
            </a:r>
          </a:p>
          <a:p>
            <a:pPr algn="ctr">
              <a:buSzPts val="2000"/>
            </a:pPr>
            <a:endParaRPr lang="en-US" sz="1400" dirty="0">
              <a:solidFill>
                <a:schemeClr val="bg1"/>
              </a:solidFill>
              <a:latin typeface="sofia-pro"/>
              <a:ea typeface="Arial"/>
              <a:cs typeface="Arial"/>
              <a:sym typeface="Arial"/>
            </a:endParaRPr>
          </a:p>
          <a:p>
            <a:pPr marL="285750" indent="-285750">
              <a:buSzPts val="20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sofia-pro"/>
                <a:ea typeface="Arial"/>
                <a:cs typeface="Arial"/>
                <a:sym typeface="Arial"/>
              </a:rPr>
              <a:t>Three major, peer-reviewed journals publishing rigorous, high-quality research findings</a:t>
            </a:r>
            <a:endParaRPr lang="en-US" sz="1300" dirty="0">
              <a:solidFill>
                <a:schemeClr val="bg1"/>
              </a:solidFill>
              <a:latin typeface="sofia-pro"/>
              <a:ea typeface="Arial"/>
              <a:cs typeface="Arial"/>
            </a:endParaRPr>
          </a:p>
          <a:p>
            <a:pPr marL="285750" indent="-285750">
              <a:buSzPts val="20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sofia-pro"/>
                <a:ea typeface="Arial"/>
                <a:cs typeface="Arial"/>
                <a:sym typeface="Arial"/>
              </a:rPr>
              <a:t>Monthly magazine updating members on developments and trends in BMB, investigative reports, and personal essays from science professionals &amp; students</a:t>
            </a:r>
            <a:endParaRPr lang="en-US" sz="1300" dirty="0">
              <a:solidFill>
                <a:schemeClr val="bg1"/>
              </a:solidFill>
              <a:latin typeface="sofia-pro"/>
              <a:ea typeface="Arial"/>
              <a:cs typeface="Arial"/>
            </a:endParaRPr>
          </a:p>
          <a:p>
            <a:pPr marL="285750" indent="-285750">
              <a:buSzPts val="20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sofia-pro"/>
                <a:ea typeface="Arial"/>
                <a:cs typeface="Arial"/>
                <a:sym typeface="Arial"/>
              </a:rPr>
              <a:t>ASBMB program accreditation and student proficiency exams ensuring continuity between academics &amp; professional science</a:t>
            </a:r>
            <a:endParaRPr lang="en-US" sz="1300" dirty="0">
              <a:solidFill>
                <a:schemeClr val="bg1"/>
              </a:solidFill>
              <a:latin typeface="sofia-pro"/>
              <a:ea typeface="Arial"/>
              <a:cs typeface="Arial"/>
            </a:endParaRPr>
          </a:p>
          <a:p>
            <a:pPr marL="285750" indent="-285750">
              <a:buSzPts val="20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bg1"/>
                </a:solidFill>
                <a:latin typeface="sofia-pro"/>
                <a:ea typeface="Arial"/>
                <a:cs typeface="Arial"/>
                <a:sym typeface="Arial"/>
              </a:rPr>
              <a:t>Extensive catalog of seminars and lectures available online</a:t>
            </a:r>
            <a:endParaRPr lang="en-US" sz="1300" dirty="0">
              <a:solidFill>
                <a:schemeClr val="bg1"/>
              </a:solidFill>
              <a:latin typeface="sofia-pro"/>
              <a:ea typeface="Arial"/>
              <a:cs typeface="Arial"/>
            </a:endParaRPr>
          </a:p>
          <a:p>
            <a:pPr>
              <a:buSzPts val="2000"/>
            </a:pPr>
            <a:endParaRPr lang="en-US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endParaRPr lang="en-US" sz="12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E5A4ACF-AEC5-FD95-CB6A-A619E7155DBE}"/>
              </a:ext>
            </a:extLst>
          </p:cNvPr>
          <p:cNvSpPr/>
          <p:nvPr/>
        </p:nvSpPr>
        <p:spPr>
          <a:xfrm>
            <a:off x="-20772" y="0"/>
            <a:ext cx="4441862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25" name="Picture 24" descr="Close-up of a dna strand&#10;&#10;Description automatically generated">
            <a:extLst>
              <a:ext uri="{FF2B5EF4-FFF2-40B4-BE49-F238E27FC236}">
                <a16:creationId xmlns:a16="http://schemas.microsoft.com/office/drawing/2014/main" id="{D2865BF4-60B2-4CDD-6CCE-C535409692A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772" y="4359452"/>
            <a:ext cx="4441862" cy="2498548"/>
          </a:xfrm>
          <a:prstGeom prst="rect">
            <a:avLst/>
          </a:prstGeom>
        </p:spPr>
      </p:pic>
      <p:pic>
        <p:nvPicPr>
          <p:cNvPr id="27" name="Picture 26" descr="A blue and black logo&#10;&#10;Description automatically generated">
            <a:hlinkClick r:id="rId12"/>
            <a:extLst>
              <a:ext uri="{FF2B5EF4-FFF2-40B4-BE49-F238E27FC236}">
                <a16:creationId xmlns:a16="http://schemas.microsoft.com/office/drawing/2014/main" id="{781F6C07-FE31-606D-1570-8A139E0B26A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2" y="18758"/>
            <a:ext cx="4351884" cy="9557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EDB6A0-884D-49B1-B8F4-FE7FA3CE7B8A}"/>
              </a:ext>
            </a:extLst>
          </p:cNvPr>
          <p:cNvSpPr txBox="1"/>
          <p:nvPr/>
        </p:nvSpPr>
        <p:spPr>
          <a:xfrm>
            <a:off x="17807" y="4627509"/>
            <a:ext cx="440328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No Membership Fee for Biochemistry Program Undergraduates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Contact us: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ASBMB@UNM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Faculty Advisors:</a:t>
            </a:r>
          </a:p>
          <a:p>
            <a:pPr algn="ctr"/>
            <a:r>
              <a:rPr lang="en-US" dirty="0">
                <a:solidFill>
                  <a:schemeClr val="bg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 de Lorenzo - Undergraduate Director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Curt Hines - Undergraduate Honors Director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F0DA491-171D-799B-B35D-0A29F3BEABCA}"/>
              </a:ext>
            </a:extLst>
          </p:cNvPr>
          <p:cNvSpPr txBox="1"/>
          <p:nvPr/>
        </p:nvSpPr>
        <p:spPr>
          <a:xfrm>
            <a:off x="-2411" y="955324"/>
            <a:ext cx="4424374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 UNM Chartered Student Organization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ea typeface="Calibri"/>
                <a:cs typeface="Calibri"/>
              </a:rPr>
              <a:t> f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ounded to help BMB undergraduates:</a:t>
            </a:r>
            <a:endParaRPr lang="en-US" dirty="0">
              <a:solidFill>
                <a:schemeClr val="accent5">
                  <a:lumMod val="50000"/>
                </a:schemeClr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Connect outside the classroom to share experiences, get advice, and gain leveraged access to opportunities,</a:t>
            </a:r>
            <a:endParaRPr lang="en-US" dirty="0">
              <a:solidFill>
                <a:schemeClr val="accent5">
                  <a:lumMod val="50000"/>
                </a:schemeClr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Plan and build successful futures in BMB.</a:t>
            </a:r>
            <a:endParaRPr lang="en-US" dirty="0">
              <a:solidFill>
                <a:schemeClr val="accent5">
                  <a:lumMod val="50000"/>
                </a:schemeClr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Serve the campus and community through educational and volunteering events,</a:t>
            </a:r>
            <a:endParaRPr lang="en-US" dirty="0">
              <a:solidFill>
                <a:schemeClr val="accent5">
                  <a:lumMod val="50000"/>
                </a:schemeClr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Develop presentation, organization, and leadership skills.</a:t>
            </a:r>
            <a:endParaRPr lang="en-US" dirty="0">
              <a:solidFill>
                <a:schemeClr val="accent5">
                  <a:lumMod val="50000"/>
                </a:schemeClr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Access professional resources through membership in the national ASBMB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31929E38C214BA6308A87FCA93E68" ma:contentTypeVersion="5" ma:contentTypeDescription="Create a new document." ma:contentTypeScope="" ma:versionID="097cb1aca049f41a5cc6e886104b1a50">
  <xsd:schema xmlns:xsd="http://www.w3.org/2001/XMLSchema" xmlns:xs="http://www.w3.org/2001/XMLSchema" xmlns:p="http://schemas.microsoft.com/office/2006/metadata/properties" xmlns:ns2="2c114e7a-9e5b-411a-ac63-c4c309fe3fbe" xmlns:ns3="fe571ef6-fc0a-4dd1-a736-fb5f260aadca" targetNamespace="http://schemas.microsoft.com/office/2006/metadata/properties" ma:root="true" ma:fieldsID="c1bdc2048f4e814a2cb24942e681d061" ns2:_="" ns3:_="">
    <xsd:import namespace="2c114e7a-9e5b-411a-ac63-c4c309fe3fbe"/>
    <xsd:import namespace="fe571ef6-fc0a-4dd1-a736-fb5f260aad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14e7a-9e5b-411a-ac63-c4c309fe3f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571ef6-fc0a-4dd1-a736-fb5f260aadc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B7B5F1-0FEF-4749-98B1-96F1E93219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9141B0-381D-49E1-9E7C-7F55F2D4B561}">
  <ds:schemaRefs>
    <ds:schemaRef ds:uri="2c114e7a-9e5b-411a-ac63-c4c309fe3fbe"/>
    <ds:schemaRef ds:uri="fe571ef6-fc0a-4dd1-a736-fb5f260aad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EBA49D6-2536-40D1-A9D9-287B950550E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495</TotalTime>
  <Words>361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sofia-pro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MABRY, BRETT</dc:creator>
  <cp:lastModifiedBy>Brett Mabry</cp:lastModifiedBy>
  <cp:revision>173</cp:revision>
  <dcterms:created xsi:type="dcterms:W3CDTF">2023-09-16T01:15:13Z</dcterms:created>
  <dcterms:modified xsi:type="dcterms:W3CDTF">2023-10-15T04:03:38Z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0x010100F3E31929E38C214BA6308A87FCA93E68</vt:lpwstr>
  </property>
</Properties>
</file>